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A05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The CEO Advantage · Anderson Advisors, Inc.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54864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109728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AF7F4"/>
                </a:solidFill>
                <a:latin typeface="Georgia"/>
              </a:rPr>
              <a:t>What if the next 10 years of your life had 10× the meaning of the last 10?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448056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CC5BF"/>
                </a:solidFill>
                <a:latin typeface="Calibri"/>
              </a:rPr>
              <a:t>Not 10× the revenue. Not 10× the transactions. 10× the clarity, the legacy, and the purpose.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5852160"/>
            <a:ext cx="10972800" cy="127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60350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B8924A"/>
                </a:solidFill>
                <a:latin typeface="Calibri"/>
              </a:rPr>
              <a:t>The CEO Advantage · Anderson Advisors, Inc.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60350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CCC5BF"/>
                </a:solidFill>
                <a:latin typeface="Calibri"/>
              </a:rPr>
              <a:t>A 36-Month Engagement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40080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6C37"/>
                </a:solidFill>
                <a:latin typeface="Calibri"/>
              </a:rPr>
              <a:t>WWW.THECEOADVANTAGE.COM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A05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07 — Investment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924A"/>
                </a:solidFill>
                <a:latin typeface="Calibri"/>
              </a:rPr>
              <a:t>YOUR INVESTMENT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691640"/>
            <a:ext cx="5486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200" b="1" i="0">
                <a:solidFill>
                  <a:srgbClr val="B8924A"/>
                </a:solidFill>
                <a:latin typeface="Georgia"/>
              </a:rPr>
              <a:t>$15,000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52044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FAF7F4"/>
                </a:solidFill>
                <a:latin typeface="Calibri"/>
              </a:rPr>
              <a:t>per person · per year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88620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AAA5A2"/>
                </a:solidFill>
                <a:latin typeface="Calibri"/>
              </a:rPr>
              <a:t>36-month engagement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4526280"/>
            <a:ext cx="6400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470916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TERMS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029200"/>
            <a:ext cx="5486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•  50% due at engagement launch</a:t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•  Balance invoiced quarterly</a:t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•  Money-back guarantee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83680" y="1280160"/>
            <a:ext cx="5029200" cy="493776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583680" y="1280160"/>
            <a:ext cx="5029200" cy="381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949440" y="155448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924A"/>
                </a:solidFill>
                <a:latin typeface="Calibri"/>
              </a:rPr>
              <a:t>YOUR INVESTMENT INCLUDES: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49440" y="2057400"/>
            <a:ext cx="4297680" cy="4023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—  Replace Retirement — the foundational text</a:t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/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—  Your completed Legacy Map</a:t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/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—  Your Character Compass</a:t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/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—  Participation Guide</a:t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/>
            </a:r>
          </a:p>
          <a:p>
            <a:pPr algn="l"/>
            <a:r>
              <a:rPr sz="1300" b="0" i="0">
                <a:solidFill>
                  <a:srgbClr val="CCC5BF"/>
                </a:solidFill>
                <a:latin typeface="Calibri"/>
              </a:rPr>
              <a:t>—  Curated reading list and expert content curation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5E11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B8924A"/>
                </a:solidFill>
                <a:latin typeface="Calibri"/>
              </a:rPr>
              <a:t>Quarterly in-person sessions are held in the Grand Rapids, MI area. Monthly and weekly sessions are Microsoft Teams. Travel is not required outside of the quarterly cadence.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A05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The CEO Advantage · Anderson Advisors, Inc.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1097280"/>
            <a:ext cx="54864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109728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 i="1">
                <a:solidFill>
                  <a:srgbClr val="CCC5BF"/>
                </a:solidFill>
                <a:latin typeface="Georgia"/>
              </a:rPr>
              <a:t>“My Purpose is to inspire and challenge leaders to achieve their greatest personal potential.”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291840"/>
            <a:ext cx="5486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8924A"/>
                </a:solidFill>
                <a:latin typeface="Georgia"/>
              </a:rPr>
              <a:t>— John Anderson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3840480"/>
            <a:ext cx="10972800" cy="12700"/>
          </a:xfrm>
          <a:prstGeom prst="rect">
            <a:avLst/>
          </a:prstGeom>
          <a:solidFill>
            <a:srgbClr val="8A6C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411480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600" b="1" i="0">
                <a:solidFill>
                  <a:srgbClr val="FAF7F4"/>
                </a:solidFill>
                <a:latin typeface="Georgia"/>
              </a:rPr>
              <a:t>Let's start a conversation.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534924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B8924A"/>
                </a:solidFill>
                <a:latin typeface="Georgia"/>
              </a:rPr>
              <a:t>john@theceoadvantage.com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57607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CCC5BF"/>
                </a:solidFill>
                <a:latin typeface="Georgia"/>
              </a:rPr>
              <a:t>248.330.0351   ·   www.theceoadvantage.com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5E11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ANDERSON ADVISORS, INC · JOHN ANDERSON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8C1E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400" b="1" i="0">
                <a:solidFill>
                  <a:srgbClr val="FAF7F4"/>
                </a:solidFill>
                <a:latin typeface="Georgia"/>
              </a:rPr>
              <a:t>The Exponential Leader Practice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3657600"/>
            <a:ext cx="6400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39319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DDD5CE"/>
                </a:solidFill>
                <a:latin typeface="Georgia"/>
              </a:rPr>
              <a:t>A 36-Month Engagement for Leaders Ready to Define What Comes Next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2A05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248.330.0351   ·   www.theceoadvantage.com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A05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01 — The Moment You're 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AF7F4"/>
                </a:solidFill>
                <a:latin typeface="Georgia"/>
              </a:rPr>
              <a:t>You've won. Now what?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834640"/>
            <a:ext cx="6400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CCC5BF"/>
                </a:solidFill>
                <a:latin typeface="Calibri"/>
              </a:rPr>
              <a:t>You're 50 to 65 years old. The business has grown. The team is capable. The reputation is earned. By every external measure, you've succeeded.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75488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 i="1">
                <a:solidFill>
                  <a:srgbClr val="B8924A"/>
                </a:solidFill>
                <a:latin typeface="Georgia"/>
              </a:rPr>
              <a:t>“The definition of success that drove the last chapter no longer fits the next one.”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5E11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01 · THE MOMENT YOU'RE 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A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02 — The Frame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 i="0">
                <a:solidFill>
                  <a:srgbClr val="FAF7F4"/>
                </a:solidFill>
                <a:latin typeface="Georgia"/>
              </a:rPr>
              <a:t>Exponential isn't about scale. It's about significance.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3200400"/>
            <a:ext cx="6400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3520440"/>
            <a:ext cx="10515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CCC5BF"/>
                </a:solidFill>
                <a:latin typeface="Calibri"/>
              </a:rPr>
              <a:t>Drawn from the thinking in Replace Retirement: Living Your Legacy in the Exponential Age, this practice asks a harder question: How do you live at full intensity — using your gifts, deepening your relationships, and leaving something worth leaving — rather than stepping back from life when you have the most to offer?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5166360"/>
            <a:ext cx="10881360" cy="777240"/>
          </a:xfrm>
          <a:prstGeom prst="rect">
            <a:avLst/>
          </a:prstGeom>
          <a:solidFill>
            <a:srgbClr val="2C27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" y="5166360"/>
            <a:ext cx="73152" cy="77724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52578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FOUNDATIONAL 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5321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FAF7F4"/>
                </a:solidFill>
                <a:latin typeface="Georgia"/>
              </a:rPr>
              <a:t>Replace Retirement: Living Your Legacy in the Exponential Age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2A05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02 · THE FRAME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A05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03 — The Three Tools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AF7F4"/>
                </a:solidFill>
                <a:latin typeface="Georgia"/>
              </a:rPr>
              <a:t>Three instruments. One integrated practice.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651760"/>
            <a:ext cx="3611880" cy="338328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651760"/>
            <a:ext cx="36118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88036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8924A"/>
                </a:solidFill>
                <a:latin typeface="Georgia"/>
              </a:rPr>
              <a:t>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383280"/>
            <a:ext cx="30632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AF7F4"/>
                </a:solidFill>
                <a:latin typeface="Georgia"/>
              </a:rPr>
              <a:t>Legacy Map</a:t>
            </a:r>
          </a:p>
          <a:p>
            <a:pPr algn="l">
              <a:spcBef>
                <a:spcPts val="1400"/>
              </a:spcBef>
              <a:spcAft>
                <a:spcPts val="1200"/>
              </a:spcAft>
            </a:pPr>
            <a:r>
              <a:rPr sz="1200">
                <a:solidFill>
                  <a:srgbClr val="B8924A"/>
                </a:solidFill>
                <a:latin typeface="Calibri"/>
              </a:rPr>
              <a:t>Clarifies who you want to become and what you want to leave behind.</a:t>
            </a:r>
          </a:p>
          <a:p>
            <a:pPr algn="l">
              <a:spcBef>
                <a:spcPts val="400"/>
              </a:spcBef>
            </a:pPr>
            <a:r>
              <a:rPr sz="1100">
                <a:solidFill>
                  <a:srgbClr val="AAA5A2"/>
                </a:solidFill>
                <a:latin typeface="Calibri"/>
              </a:rPr>
              <a:t>A structured, in-depth session that translates your values, relationships, and aspirations into a single visual document. Not a bucket list. A map — one you return to and refine over three years as your understanding deepens.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80" y="2651760"/>
            <a:ext cx="3611880" cy="338328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97680" y="2651760"/>
            <a:ext cx="36118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0" y="288036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8924A"/>
                </a:solidFill>
                <a:latin typeface="Georgia"/>
              </a:rPr>
              <a:t>◎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383280"/>
            <a:ext cx="30632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AF7F4"/>
                </a:solidFill>
                <a:latin typeface="Georgia"/>
              </a:rPr>
              <a:t>Character Compass</a:t>
            </a:r>
          </a:p>
          <a:p>
            <a:pPr algn="l">
              <a:spcBef>
                <a:spcPts val="1400"/>
              </a:spcBef>
              <a:spcAft>
                <a:spcPts val="1200"/>
              </a:spcAft>
            </a:pPr>
            <a:r>
              <a:rPr sz="1200">
                <a:solidFill>
                  <a:srgbClr val="B8924A"/>
                </a:solidFill>
                <a:latin typeface="Calibri"/>
              </a:rPr>
              <a:t>Identifies the 3–5 character traits that define how you'll show up.</a:t>
            </a:r>
          </a:p>
          <a:p>
            <a:pPr algn="l">
              <a:spcBef>
                <a:spcPts val="400"/>
              </a:spcBef>
            </a:pPr>
            <a:r>
              <a:rPr sz="1100">
                <a:solidFill>
                  <a:srgbClr val="AAA5A2"/>
                </a:solidFill>
                <a:latin typeface="Calibri"/>
              </a:rPr>
              <a:t>Success at this stage isn't about adding new skills. It's about knowing — with conviction — which qualities you most want to embody, and building a daily practice around becoming that person.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55279" y="2651760"/>
            <a:ext cx="3611880" cy="338328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955279" y="2651760"/>
            <a:ext cx="36118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599" y="2880360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 i="0">
                <a:solidFill>
                  <a:srgbClr val="B8924A"/>
                </a:solidFill>
                <a:latin typeface="Georgia"/>
              </a:rPr>
              <a:t>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599" y="3383280"/>
            <a:ext cx="306324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FAF7F4"/>
                </a:solidFill>
                <a:latin typeface="Georgia"/>
              </a:rPr>
              <a:t>Weekly Guidance Triangle</a:t>
            </a:r>
          </a:p>
          <a:p>
            <a:pPr algn="l">
              <a:spcBef>
                <a:spcPts val="1400"/>
              </a:spcBef>
              <a:spcAft>
                <a:spcPts val="1200"/>
              </a:spcAft>
            </a:pPr>
            <a:r>
              <a:rPr sz="1200">
                <a:solidFill>
                  <a:srgbClr val="B8924A"/>
                </a:solidFill>
                <a:latin typeface="Calibri"/>
              </a:rPr>
              <a:t>A third person keeps you focused, accountable, and honest.</a:t>
            </a:r>
          </a:p>
          <a:p>
            <a:pPr algn="l">
              <a:spcBef>
                <a:spcPts val="400"/>
              </a:spcBef>
            </a:pPr>
            <a:r>
              <a:rPr sz="1100">
                <a:solidFill>
                  <a:srgbClr val="AAA5A2"/>
                </a:solidFill>
                <a:latin typeface="Calibri"/>
              </a:rPr>
              <a:t>Thirty minutes per week. You, your coach, and a trusted third person of mutual selection — someone who knows you well enough to hold you to what you said matters. The Triangle creates the gentle friction that turns intention into behavior.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5E11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03 · THE THREE TOOLS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EDE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C1E27"/>
                </a:solidFill>
                <a:latin typeface="Calibri"/>
              </a:rPr>
              <a:t>04 — The Cadence · Foundation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E1A18"/>
                </a:solidFill>
                <a:latin typeface="Georgia"/>
              </a:rPr>
              <a:t>A 36-month rhythm designed for depth, not intensity.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697480"/>
            <a:ext cx="640080" cy="254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743200"/>
            <a:ext cx="45720" cy="164592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058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E1A18"/>
                </a:solidFill>
                <a:latin typeface="Georgia"/>
              </a:rPr>
              <a:t>Legacy Map Session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2461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C1E27"/>
                </a:solidFill>
                <a:latin typeface="Calibri"/>
              </a:rPr>
              <a:t>3.5 hrs · In Person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61188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414142"/>
                </a:solidFill>
                <a:latin typeface="Calibri"/>
              </a:rPr>
              <a:t>Session one of two. We begin by mapping the terrain: your relationships, your values, your vision for the life you want to have built.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" y="4526280"/>
            <a:ext cx="45720" cy="164592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4526280"/>
            <a:ext cx="10058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1E1A18"/>
                </a:solidFill>
                <a:latin typeface="Georgia"/>
              </a:rPr>
              <a:t>Character Compass Session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C1E27"/>
                </a:solidFill>
                <a:latin typeface="Calibri"/>
              </a:rPr>
              <a:t>3.5 hrs · In Person · ~30 days later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39496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414142"/>
                </a:solidFill>
                <a:latin typeface="Calibri"/>
              </a:rPr>
              <a:t>Session two. We identify the 3–5 character traits that will define how you show up — and build the compass you'll carry into every quarter.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FOUNDATION · TWO IN-PERSON SESSIONS · 04 THE CADENCE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7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C1E27"/>
                </a:solidFill>
                <a:latin typeface="Calibri"/>
              </a:rPr>
              <a:t>04 — The Cadence · Ongoing 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1E1A18"/>
                </a:solidFill>
                <a:latin typeface="Georgia"/>
              </a:rPr>
              <a:t>The ongoing rhythm.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414142"/>
                </a:solidFill>
                <a:latin typeface="Georgia"/>
              </a:rPr>
              <a:t>Quarterly · Monthly · Weekly. A repeating cadence designed to make reflection a practice, not an event.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926080"/>
            <a:ext cx="3611880" cy="3108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40080" y="2926080"/>
            <a:ext cx="3611880" cy="381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200400"/>
            <a:ext cx="3063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E1A18"/>
                </a:solidFill>
                <a:latin typeface="Georgia"/>
              </a:rPr>
              <a:t>Quarterly Target Session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794760"/>
            <a:ext cx="3063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C1E27"/>
                </a:solidFill>
                <a:latin typeface="Calibri"/>
              </a:rPr>
              <a:t>3 hrs · In Person · Every 90 Days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206240"/>
            <a:ext cx="30632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14142"/>
                </a:solidFill>
                <a:latin typeface="Calibri"/>
              </a:rPr>
              <a:t>Reflect on the past quarter. Review what you learned. Set targets for the next 90 days grounded in your Legacy Map and Character Compass.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97680" y="2926080"/>
            <a:ext cx="3611880" cy="3108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297680" y="2926080"/>
            <a:ext cx="3611880" cy="381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0" y="3200400"/>
            <a:ext cx="3063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E1A18"/>
                </a:solidFill>
                <a:latin typeface="Georgia"/>
              </a:rPr>
              <a:t>Monthly Focus Session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794760"/>
            <a:ext cx="3063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C1E27"/>
                </a:solidFill>
                <a:latin typeface="Calibri"/>
              </a:rPr>
              <a:t>1 hr · Microsoft Teams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206240"/>
            <a:ext cx="30632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14142"/>
                </a:solidFill>
                <a:latin typeface="Calibri"/>
              </a:rPr>
              <a:t>Determine your top three priorities for the coming month. Reflect on the past 30 days. Keep the compass calibrated.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955279" y="2926080"/>
            <a:ext cx="3611880" cy="31089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955279" y="2926080"/>
            <a:ext cx="3611880" cy="381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599" y="3200400"/>
            <a:ext cx="30632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1E1A18"/>
                </a:solidFill>
                <a:latin typeface="Georgia"/>
              </a:rPr>
              <a:t>Weekly Guidance Triangle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599" y="3794760"/>
            <a:ext cx="3063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8C1E27"/>
                </a:solidFill>
                <a:latin typeface="Calibri"/>
              </a:rPr>
              <a:t>30 min · Microsoft Teams · With a third person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599" y="4206240"/>
            <a:ext cx="306324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414142"/>
                </a:solidFill>
                <a:latin typeface="Calibri"/>
              </a:rPr>
              <a:t>The weekly anchor. You, your coach, and your Triangle partner — holding you to what matters most this week.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ONGOING PRACTICE · QUARTERLY · MONTHLY · WEEKLY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A05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05 — What Changes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AF7F4"/>
                </a:solidFill>
                <a:latin typeface="Georgia"/>
              </a:rPr>
              <a:t>Three years from now, something will be different.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651760"/>
            <a:ext cx="3611880" cy="338328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651760"/>
            <a:ext cx="3611880" cy="381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926080"/>
            <a:ext cx="3063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1">
                <a:solidFill>
                  <a:srgbClr val="B8924A"/>
                </a:solidFill>
                <a:latin typeface="Calibri"/>
              </a:rPr>
              <a:t>YEAR 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291840"/>
            <a:ext cx="3063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AF7F4"/>
                </a:solidFill>
                <a:latin typeface="Georgia"/>
              </a:rPr>
              <a:t>Clarity replaces noise.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931920"/>
            <a:ext cx="3063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You have a completed Legacy Map and Character Compass — two documents that articulate who you are and who you're becoming with more precision than anything you've written before.</a:t>
            </a:r>
          </a:p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You've named the relationships that matter most and taken deliberate steps to deepen them.</a:t>
            </a:r>
          </a:p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The weekly and monthly rhythms are established. Reflection has become a practice, not an event.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2651760"/>
            <a:ext cx="3611880" cy="338328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297680" y="2651760"/>
            <a:ext cx="3611880" cy="38100"/>
          </a:xfrm>
          <a:prstGeom prst="rect">
            <a:avLst/>
          </a:prstGeom>
          <a:solidFill>
            <a:srgbClr val="8C1E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0" y="2926080"/>
            <a:ext cx="3063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1">
                <a:solidFill>
                  <a:srgbClr val="8C1E27"/>
                </a:solidFill>
                <a:latin typeface="Calibri"/>
              </a:rPr>
              <a:t>YEAR TWO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3291840"/>
            <a:ext cx="3063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AF7F4"/>
                </a:solidFill>
                <a:latin typeface="Georgia"/>
              </a:rPr>
              <a:t>Identity becomes behavior.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931920"/>
            <a:ext cx="3063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The character traits you identified are showing up consistently — in your leadership, your family, your community engagement.</a:t>
            </a:r>
          </a:p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You've made at least one major decision — a transition, an investment, a commitment — rooted in your Legacy Map rather than in momentum.</a:t>
            </a:r>
          </a:p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People close to you notice the difference, even if they can't name exactly what changed.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955279" y="2651760"/>
            <a:ext cx="3611880" cy="3383280"/>
          </a:xfrm>
          <a:prstGeom prst="rect">
            <a:avLst/>
          </a:prstGeom>
          <a:solidFill>
            <a:srgbClr val="3A0C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955279" y="2651760"/>
            <a:ext cx="3611880" cy="38100"/>
          </a:xfrm>
          <a:prstGeom prst="rect">
            <a:avLst/>
          </a:prstGeom>
          <a:solidFill>
            <a:srgbClr val="7A71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599" y="2926080"/>
            <a:ext cx="3063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1">
                <a:solidFill>
                  <a:srgbClr val="7A7172"/>
                </a:solidFill>
                <a:latin typeface="Calibri"/>
              </a:rPr>
              <a:t>YEAR THREE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599" y="3291840"/>
            <a:ext cx="3063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AF7F4"/>
                </a:solidFill>
                <a:latin typeface="Georgia"/>
              </a:rPr>
              <a:t>Legacy becomes tangible.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599" y="3931920"/>
            <a:ext cx="306324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You've built something — a relationship, a contribution, an organization — that wouldn't exist without the intentionality of these three years.</a:t>
            </a:r>
          </a:p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You know what the next chapter holds, and you've made concrete moves toward it.</a:t>
            </a:r>
          </a:p>
          <a:p>
            <a:pPr algn="l"/>
            <a:r>
              <a:rPr sz="1100" b="0" i="0">
                <a:solidFill>
                  <a:srgbClr val="AAA5A2"/>
                </a:solidFill>
                <a:latin typeface="Calibri"/>
              </a:rPr>
              <a:t>•  The practice is no longer something you attend. It's something you are.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5E11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05 · WHAT CHANGES · THREE-YEAR ARC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A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640080"/>
            <a:ext cx="7315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B8924A"/>
                </a:solidFill>
                <a:latin typeface="Calibri"/>
              </a:rPr>
              <a:t>06 — In Their Words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188720"/>
            <a:ext cx="109728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FAF7F4"/>
                </a:solidFill>
                <a:latin typeface="Georgia"/>
              </a:rPr>
              <a:t>What leaders say after three years.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2651760"/>
            <a:ext cx="3611880" cy="3337560"/>
          </a:xfrm>
          <a:prstGeom prst="rect">
            <a:avLst/>
          </a:prstGeom>
          <a:solidFill>
            <a:srgbClr val="2A2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640080" y="2651760"/>
            <a:ext cx="36118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8892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0" i="1">
                <a:solidFill>
                  <a:srgbClr val="B8924A"/>
                </a:solidFill>
                <a:latin typeface="Georgia"/>
              </a:rP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429000"/>
            <a:ext cx="3063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5BF"/>
                </a:solidFill>
                <a:latin typeface="Georgia"/>
              </a:rPr>
              <a:t>[Pull quote from client — 1–2 sentences on how the Legacy Map changed how they think about this stage of life]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257800"/>
            <a:ext cx="457200" cy="127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5349240"/>
            <a:ext cx="3063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AF7F4"/>
                </a:solidFill>
                <a:latin typeface="Calibri"/>
              </a:rPr>
              <a:t>[Client Name]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669280"/>
            <a:ext cx="3063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7A7172"/>
                </a:solidFill>
                <a:latin typeface="Calibri"/>
              </a:rPr>
              <a:t>[Title, Company]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97680" y="2651760"/>
            <a:ext cx="3611880" cy="3337560"/>
          </a:xfrm>
          <a:prstGeom prst="rect">
            <a:avLst/>
          </a:prstGeom>
          <a:solidFill>
            <a:srgbClr val="2A2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97680" y="2651760"/>
            <a:ext cx="36118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278892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0" i="1">
                <a:solidFill>
                  <a:srgbClr val="B8924A"/>
                </a:solidFill>
                <a:latin typeface="Georgia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429000"/>
            <a:ext cx="3063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5BF"/>
                </a:solidFill>
                <a:latin typeface="Georgia"/>
              </a:rPr>
              <a:t>[Pull quote from client — focus on the Weekly Triangle or monthly cadence, the accountability aspect]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0" y="5257800"/>
            <a:ext cx="457200" cy="127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0" y="5349240"/>
            <a:ext cx="3063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AF7F4"/>
                </a:solidFill>
                <a:latin typeface="Calibri"/>
              </a:rPr>
              <a:t>[Client Name]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5669280"/>
            <a:ext cx="3063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7A7172"/>
                </a:solidFill>
                <a:latin typeface="Calibri"/>
              </a:rPr>
              <a:t>[Title, Company]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955279" y="2651760"/>
            <a:ext cx="3611880" cy="3337560"/>
          </a:xfrm>
          <a:prstGeom prst="rect">
            <a:avLst/>
          </a:prstGeom>
          <a:solidFill>
            <a:srgbClr val="2A26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955279" y="2651760"/>
            <a:ext cx="3611880" cy="254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229599" y="2788920"/>
            <a:ext cx="914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0" i="1">
                <a:solidFill>
                  <a:srgbClr val="B8924A"/>
                </a:solidFill>
                <a:latin typeface="Georgia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599" y="3429000"/>
            <a:ext cx="306324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CCC5BF"/>
                </a:solidFill>
                <a:latin typeface="Georgia"/>
              </a:rPr>
              <a:t>[Pull quote from client — something about legacy, identity, or the character compass specifically]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229599" y="5257800"/>
            <a:ext cx="457200" cy="1270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229599" y="5349240"/>
            <a:ext cx="30632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AF7F4"/>
                </a:solidFill>
                <a:latin typeface="Calibri"/>
              </a:rPr>
              <a:t>[Client Name]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29599" y="5669280"/>
            <a:ext cx="3063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7A7172"/>
                </a:solidFill>
                <a:latin typeface="Calibri"/>
              </a:rPr>
              <a:t>[Title, Company]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355080"/>
            <a:ext cx="12188952" cy="502920"/>
          </a:xfrm>
          <a:prstGeom prst="rect">
            <a:avLst/>
          </a:prstGeom>
          <a:solidFill>
            <a:srgbClr val="2A05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6355080"/>
            <a:ext cx="12188952" cy="19050"/>
          </a:xfrm>
          <a:prstGeom prst="rect">
            <a:avLst/>
          </a:prstGeom>
          <a:solidFill>
            <a:srgbClr val="B892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B8924A"/>
                </a:solidFill>
                <a:latin typeface="Calibri"/>
              </a:rPr>
              <a:t>06 · IN THEIR WORDS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6501384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B8924A"/>
                </a:solidFill>
                <a:latin typeface="Calibri"/>
              </a:rPr>
              <a:t>The Exponential Leader Practice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